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85" r:id="rId2"/>
    <p:sldId id="474" r:id="rId3"/>
    <p:sldId id="466" r:id="rId4"/>
    <p:sldId id="464" r:id="rId5"/>
    <p:sldId id="488" r:id="rId6"/>
    <p:sldId id="475" r:id="rId7"/>
    <p:sldId id="468" r:id="rId8"/>
    <p:sldId id="480" r:id="rId9"/>
    <p:sldId id="483" r:id="rId10"/>
    <p:sldId id="492" r:id="rId11"/>
    <p:sldId id="470" r:id="rId12"/>
    <p:sldId id="486" r:id="rId13"/>
    <p:sldId id="487" r:id="rId14"/>
    <p:sldId id="472" r:id="rId15"/>
    <p:sldId id="493" r:id="rId16"/>
    <p:sldId id="4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736" autoAdjust="0"/>
  </p:normalViewPr>
  <p:slideViewPr>
    <p:cSldViewPr snapToGrid="0">
      <p:cViewPr varScale="1">
        <p:scale>
          <a:sx n="162" d="100"/>
          <a:sy n="162" d="100"/>
        </p:scale>
        <p:origin x="1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CFA2-722A-40CF-92FA-21213639DE8D}" type="datetimeFigureOut">
              <a:rPr lang="zh-TW" altLang="en-US" smtClean="0"/>
              <a:t>2026/1/28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A24D-E0EF-4331-B0D2-23D17B6F1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5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9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6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A649-051C-B764-ABB1-32E4BC5CA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6D05578E-BAA1-FDFD-7994-B2E1F9E8A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AF526B61-50D4-318B-97CA-1830D3F18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D42FDC23-F8AB-F966-FEF0-2930813F2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2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7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6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6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8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BEAB-C11A-A5AA-576E-267D2E03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5D536BAD-89A8-DB91-546F-D50EC9675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AA60AE3B-BF6E-4D75-84DF-11A8C0E4DA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EAABED10-D06D-31C5-569B-55F66C4A2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1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4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6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351" y="551884"/>
            <a:ext cx="10404651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7350" y="1268760"/>
            <a:ext cx="10404652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565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87353" y="551884"/>
            <a:ext cx="10404649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887349" y="1268760"/>
            <a:ext cx="10404651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3469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207568" y="3208463"/>
            <a:ext cx="7776864" cy="1444675"/>
          </a:xfrm>
          <a:prstGeom prst="rect">
            <a:avLst/>
          </a:prstGeom>
        </p:spPr>
        <p:txBody>
          <a:bodyPr/>
          <a:lstStyle>
            <a:lvl1pPr algn="ctr">
              <a:defRPr kumimoji="0" lang="zh-TW" altLang="en-US" sz="33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1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3094486" y="2348880"/>
            <a:ext cx="6003031" cy="7204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baseline="0">
                <a:solidFill>
                  <a:srgbClr val="78D08A"/>
                </a:solidFill>
                <a:latin typeface="Arial Black" panose="020B0A040201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70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4800" y="1340768"/>
            <a:ext cx="5473808" cy="936104"/>
          </a:xfrm>
          <a:prstGeom prst="rect">
            <a:avLst/>
          </a:prstGeom>
        </p:spPr>
        <p:txBody>
          <a:bodyPr/>
          <a:lstStyle>
            <a:lvl1pPr algn="l">
              <a:defRPr kumimoji="0" lang="zh-TW" altLang="en-US" sz="30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4800" y="2276872"/>
            <a:ext cx="5473808" cy="3888432"/>
          </a:xfrm>
          <a:prstGeom prst="rect">
            <a:avLst/>
          </a:prstGeom>
        </p:spPr>
        <p:txBody>
          <a:bodyPr/>
          <a:lstStyle>
            <a:lvl1pPr marL="385763" indent="-385763" eaLnBrk="1" hangingPunct="0">
              <a:buClr>
                <a:srgbClr val="009944"/>
              </a:buClr>
              <a:buFont typeface="+mj-lt"/>
              <a:buAutoNum type="arabicPeriod"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buClr>
                <a:srgbClr val="009944"/>
              </a:buClr>
              <a:buFont typeface="+mj-lt"/>
              <a:buAutoNum type="arabicPeriod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buClr>
                <a:srgbClr val="009944"/>
              </a:buClr>
              <a:buFont typeface="+mj-lt"/>
              <a:buAutoNum type="arabicPeriod"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858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4pPr>
            <a:lvl5pPr marL="16287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19830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9871DA4-F799-9373-BEF3-AE01A9B87AD6}"/>
              </a:ext>
            </a:extLst>
          </p:cNvPr>
          <p:cNvSpPr txBox="1">
            <a:spLocks/>
          </p:cNvSpPr>
          <p:nvPr/>
        </p:nvSpPr>
        <p:spPr>
          <a:xfrm>
            <a:off x="10991851" y="6264277"/>
            <a:ext cx="647700" cy="282575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61FF3C8B-FE8A-4DA7-87B8-69D0D9D20146}" type="slidenum">
              <a:rPr lang="zh-TW" altLang="en-US" sz="900">
                <a:solidFill>
                  <a:srgbClr val="595959"/>
                </a:solidFill>
                <a:ea typeface="微軟正黑體" panose="020B0604030504040204" pitchFamily="34" charset="-120"/>
              </a:rPr>
              <a:pPr algn="r" eaLnBrk="1" hangingPunct="1">
                <a:defRPr/>
              </a:pPr>
              <a:t>‹#›</a:t>
            </a:fld>
            <a:endParaRPr lang="zh-TW" altLang="en-US" sz="900" dirty="0">
              <a:solidFill>
                <a:srgbClr val="595959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3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1BDD7194-4DA7-2510-7637-A8993A096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96138" y="1506049"/>
            <a:ext cx="9834043" cy="1512168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202X TQM</a:t>
            </a:r>
            <a:r>
              <a:rPr lang="zh-TW" altLang="en-US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品質改善活動報告</a:t>
            </a:r>
            <a:b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3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題目</a:t>
            </a:r>
            <a:r>
              <a:rPr lang="en-US" altLang="zh-TW" sz="43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sz="43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版面配置區 2"/>
          <p:cNvSpPr txBox="1">
            <a:spLocks noChangeArrowheads="1"/>
          </p:cNvSpPr>
          <p:nvPr/>
        </p:nvSpPr>
        <p:spPr bwMode="auto">
          <a:xfrm>
            <a:off x="1896139" y="3640265"/>
            <a:ext cx="5387163" cy="2193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TW" b="1" dirty="0">
                <a:solidFill>
                  <a:srgbClr val="000000"/>
                </a:solidFill>
              </a:rPr>
              <a:t>XX</a:t>
            </a:r>
            <a:r>
              <a:rPr lang="zh-TW" altLang="en-US" b="1" dirty="0">
                <a:solidFill>
                  <a:srgbClr val="000000"/>
                </a:solidFill>
              </a:rPr>
              <a:t>科技股份有限公司</a:t>
            </a:r>
            <a:endParaRPr lang="en-US" altLang="zh-TW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b="1" dirty="0">
                <a:solidFill>
                  <a:srgbClr val="000000"/>
                </a:solidFill>
              </a:rPr>
              <a:t>簡報人：王啟岳</a:t>
            </a:r>
            <a:endParaRPr lang="en-US" altLang="zh-TW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b="1" dirty="0">
                <a:solidFill>
                  <a:srgbClr val="000000"/>
                </a:solidFill>
              </a:rPr>
              <a:t>日　期：</a:t>
            </a:r>
            <a:r>
              <a:rPr lang="en-US" altLang="zh-TW" b="1" dirty="0">
                <a:solidFill>
                  <a:srgbClr val="000000"/>
                </a:solidFill>
              </a:rPr>
              <a:t>2026.10.23</a:t>
            </a:r>
          </a:p>
          <a:p>
            <a:pPr defTabSz="914400">
              <a:defRPr/>
            </a:pPr>
            <a:endParaRPr lang="zh-TW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56EDE-304B-1151-0988-EAB76FC7F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08E6E866-4384-1C54-1171-1B9CDC86A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7E8E8D75-6736-E383-4928-B972F7BF4370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51" name="文字方塊 50">
            <a:extLst>
              <a:ext uri="{FF2B5EF4-FFF2-40B4-BE49-F238E27FC236}">
                <a16:creationId xmlns:a16="http://schemas.microsoft.com/office/drawing/2014/main" id="{BF2FDF38-4692-1DF2-EEE1-F3B3987050FD}"/>
              </a:ext>
            </a:extLst>
          </p:cNvPr>
          <p:cNvSpPr txBox="1"/>
          <p:nvPr/>
        </p:nvSpPr>
        <p:spPr>
          <a:xfrm>
            <a:off x="200417" y="707923"/>
            <a:ext cx="402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4.3</a:t>
            </a:r>
            <a:r>
              <a:rPr lang="zh-TW" altLang="en-US" sz="2000" b="1" dirty="0">
                <a:latin typeface="+mj-ea"/>
                <a:ea typeface="+mj-ea"/>
              </a:rPr>
              <a:t> 要因結論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150766F-3547-90ED-E571-E9DDA991D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07173"/>
              </p:ext>
            </p:extLst>
          </p:nvPr>
        </p:nvGraphicFramePr>
        <p:xfrm>
          <a:off x="1440873" y="1796292"/>
          <a:ext cx="9448800" cy="288673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76825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2411684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1780771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745586606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929253180"/>
                    </a:ext>
                  </a:extLst>
                </a:gridCol>
              </a:tblGrid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現況問題可能因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是否真因</a:t>
                      </a:r>
                      <a:r>
                        <a:rPr lang="en-US" altLang="zh-TW" sz="2400" b="1" dirty="0"/>
                        <a:t>?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說明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Q3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3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9100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45F2615-2D89-E859-C1F4-2F402093B2FD}"/>
              </a:ext>
            </a:extLst>
          </p:cNvPr>
          <p:cNvSpPr txBox="1"/>
          <p:nvPr/>
        </p:nvSpPr>
        <p:spPr>
          <a:xfrm>
            <a:off x="486291" y="764787"/>
            <a:ext cx="922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真因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的對策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C215755-9457-DEC5-98C3-C1E5582FD392}"/>
              </a:ext>
            </a:extLst>
          </p:cNvPr>
          <p:cNvSpPr txBox="1"/>
          <p:nvPr/>
        </p:nvSpPr>
        <p:spPr>
          <a:xfrm>
            <a:off x="486291" y="3678860"/>
            <a:ext cx="922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真因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的對策</a:t>
            </a:r>
          </a:p>
        </p:txBody>
      </p:sp>
    </p:spTree>
    <p:extLst>
      <p:ext uri="{BB962C8B-B14F-4D97-AF65-F5344CB8AC3E}">
        <p14:creationId xmlns:p14="http://schemas.microsoft.com/office/powerpoint/2010/main" val="426116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46065"/>
              </p:ext>
            </p:extLst>
          </p:nvPr>
        </p:nvGraphicFramePr>
        <p:xfrm>
          <a:off x="2152292" y="1417320"/>
          <a:ext cx="732406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0000FF"/>
                          </a:solidFill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FF66CC"/>
                          </a:solidFill>
                        </a:rPr>
                        <a:t>措施執行結果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Process step 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</a:rPr>
                        <a:t>措施效果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</a:rPr>
                        <a:t>完成日期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6.2</a:t>
            </a:r>
            <a:r>
              <a:rPr lang="zh-TW" altLang="en-US" sz="2000" b="1" dirty="0">
                <a:latin typeface="+mj-ea"/>
                <a:ea typeface="+mj-ea"/>
              </a:rPr>
              <a:t> 確認總表</a:t>
            </a:r>
          </a:p>
        </p:txBody>
      </p:sp>
    </p:spTree>
    <p:extLst>
      <p:ext uri="{BB962C8B-B14F-4D97-AF65-F5344CB8AC3E}">
        <p14:creationId xmlns:p14="http://schemas.microsoft.com/office/powerpoint/2010/main" val="115465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32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32117"/>
              </p:ext>
            </p:extLst>
          </p:nvPr>
        </p:nvGraphicFramePr>
        <p:xfrm>
          <a:off x="1405860" y="1374966"/>
          <a:ext cx="9832756" cy="42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效益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$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不良率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直通率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6.3</a:t>
            </a:r>
            <a:r>
              <a:rPr lang="zh-TW" altLang="en-US" sz="2000" b="1" dirty="0">
                <a:latin typeface="+mj-ea"/>
                <a:ea typeface="+mj-ea"/>
              </a:rPr>
              <a:t> 效果總表</a:t>
            </a:r>
          </a:p>
        </p:txBody>
      </p:sp>
    </p:spTree>
    <p:extLst>
      <p:ext uri="{BB962C8B-B14F-4D97-AF65-F5344CB8AC3E}">
        <p14:creationId xmlns:p14="http://schemas.microsoft.com/office/powerpoint/2010/main" val="244915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1660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348A47B-CA4D-BEFB-F1DF-B91ECD7A8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12078"/>
              </p:ext>
            </p:extLst>
          </p:nvPr>
        </p:nvGraphicFramePr>
        <p:xfrm>
          <a:off x="523361" y="1653241"/>
          <a:ext cx="1140460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0000FF"/>
                          </a:solidFill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Process step 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S-</a:t>
                      </a:r>
                      <a:r>
                        <a:rPr lang="zh-TW" altLang="en-US" sz="1200" b="1" dirty="0"/>
                        <a:t>嚴重度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現行過程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RPN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控制預防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O-</a:t>
                      </a:r>
                      <a:r>
                        <a:rPr lang="zh-TW" altLang="en-US" sz="1200" b="1" dirty="0"/>
                        <a:t>發生度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控制探測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D-</a:t>
                      </a:r>
                      <a:r>
                        <a:rPr lang="zh-TW" altLang="en-US" sz="1200" b="1" dirty="0"/>
                        <a:t>難檢度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6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日點撿表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/>
                        <a:t>警報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dirty="0"/>
                        <a:t>1</a:t>
                      </a:r>
                      <a:endParaRPr lang="zh-TW" altLang="en-US" sz="1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A5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1CD8470-351C-86B4-A71C-B9409316E1FE}"/>
              </a:ext>
            </a:extLst>
          </p:cNvPr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7.1</a:t>
            </a:r>
            <a:r>
              <a:rPr lang="zh-TW" altLang="en-US" sz="2000" b="1" dirty="0">
                <a:latin typeface="+mj-ea"/>
                <a:ea typeface="+mj-ea"/>
              </a:rPr>
              <a:t> 更新</a:t>
            </a:r>
            <a:r>
              <a:rPr lang="en-US" altLang="zh-TW" sz="2000" b="1" dirty="0">
                <a:latin typeface="+mj-ea"/>
                <a:ea typeface="+mj-ea"/>
              </a:rPr>
              <a:t>PFMEA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152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EDB4-DE60-E7B9-A22A-940677DF3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C772D27-4524-A537-E2E0-93E1540CC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A29832C-3BED-2C9B-C74F-70D889BDF6A4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EEECE4BD-FA99-BF69-8FD7-8A51FF34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986" y="1108033"/>
            <a:ext cx="5541230" cy="549852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8C8DCD1-51D2-0941-E832-B45D4D15E3CF}"/>
              </a:ext>
            </a:extLst>
          </p:cNvPr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7.2</a:t>
            </a:r>
            <a:r>
              <a:rPr lang="zh-TW" altLang="en-US" sz="2000" b="1" dirty="0">
                <a:latin typeface="+mj-ea"/>
                <a:ea typeface="+mj-ea"/>
              </a:rPr>
              <a:t> 更新控制計畫 </a:t>
            </a:r>
            <a:r>
              <a:rPr lang="en-US" altLang="zh-TW" sz="2000" b="1" dirty="0">
                <a:latin typeface="+mj-ea"/>
                <a:ea typeface="+mj-ea"/>
              </a:rPr>
              <a:t>Control Plan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74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D8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持續改善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939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9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CAD6509-5260-9111-7DB3-FA29606D0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14219" y="816078"/>
            <a:ext cx="6096000" cy="1032387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indent="0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TW" sz="40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AGENDA</a:t>
            </a:r>
            <a:endParaRPr lang="zh-TW" altLang="en-US" sz="24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DDFE59-7599-B03A-BDFD-5F6C6598C410}"/>
              </a:ext>
            </a:extLst>
          </p:cNvPr>
          <p:cNvSpPr txBox="1"/>
          <p:nvPr/>
        </p:nvSpPr>
        <p:spPr>
          <a:xfrm>
            <a:off x="5603631" y="167114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D0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成員介紹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D1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主題選定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現況掌握與目標設定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D3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實施計畫與暫時措施 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D5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對策實施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D6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效果確認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D7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實施管制與標準化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D8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持續改善</a:t>
            </a:r>
            <a:b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E5A727A-A750-8DFC-A5BB-D2ED322975D4}"/>
              </a:ext>
            </a:extLst>
          </p:cNvPr>
          <p:cNvGrpSpPr/>
          <p:nvPr/>
        </p:nvGrpSpPr>
        <p:grpSpPr>
          <a:xfrm>
            <a:off x="9967009" y="1692414"/>
            <a:ext cx="580403" cy="4020707"/>
            <a:chOff x="10499671" y="1610452"/>
            <a:chExt cx="580403" cy="4020707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DAEDA9B5-E5C3-AF42-F3AA-864936025E33}"/>
                </a:ext>
              </a:extLst>
            </p:cNvPr>
            <p:cNvGrpSpPr/>
            <p:nvPr/>
          </p:nvGrpSpPr>
          <p:grpSpPr>
            <a:xfrm>
              <a:off x="10499672" y="2069869"/>
              <a:ext cx="580402" cy="1736417"/>
              <a:chOff x="10499672" y="659483"/>
              <a:chExt cx="580402" cy="1736417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648B3BA8-BF79-61AD-03E6-6A86A549B099}"/>
                  </a:ext>
                </a:extLst>
              </p:cNvPr>
              <p:cNvGrpSpPr/>
              <p:nvPr/>
            </p:nvGrpSpPr>
            <p:grpSpPr>
              <a:xfrm>
                <a:off x="10499673" y="1573024"/>
                <a:ext cx="580401" cy="822876"/>
                <a:chOff x="10499673" y="1573024"/>
                <a:chExt cx="580401" cy="822876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E126714D-C65D-ACDE-A3A3-C846F3B7CC13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81A2A47-CE36-53FC-7C18-546229AF9D2B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7616DF00-A504-FC4D-8E7C-C7BD6612E6AA}"/>
                  </a:ext>
                </a:extLst>
              </p:cNvPr>
              <p:cNvGrpSpPr/>
              <p:nvPr/>
            </p:nvGrpSpPr>
            <p:grpSpPr>
              <a:xfrm>
                <a:off x="10499672" y="659483"/>
                <a:ext cx="580401" cy="822876"/>
                <a:chOff x="10499673" y="1573024"/>
                <a:chExt cx="580401" cy="822876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5E6A1FFB-5B8E-E4E6-FF7E-F0AE83831702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DF85607-9041-677D-7B79-3776006F2882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6FB42F06-F887-022C-E383-FACC91D9876C}"/>
                </a:ext>
              </a:extLst>
            </p:cNvPr>
            <p:cNvGrpSpPr/>
            <p:nvPr/>
          </p:nvGrpSpPr>
          <p:grpSpPr>
            <a:xfrm>
              <a:off x="10499671" y="3913011"/>
              <a:ext cx="580401" cy="1718148"/>
              <a:chOff x="10499671" y="615227"/>
              <a:chExt cx="580401" cy="1718148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DA8D46DD-6B9B-0A9C-4F97-9F23A445B1CF}"/>
                  </a:ext>
                </a:extLst>
              </p:cNvPr>
              <p:cNvGrpSpPr/>
              <p:nvPr/>
            </p:nvGrpSpPr>
            <p:grpSpPr>
              <a:xfrm>
                <a:off x="10499671" y="1517892"/>
                <a:ext cx="580401" cy="815483"/>
                <a:chOff x="10499671" y="1517892"/>
                <a:chExt cx="580401" cy="815483"/>
              </a:xfrm>
            </p:grpSpPr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B643C88-8979-9573-83D0-C5C9D1A9943E}"/>
                    </a:ext>
                  </a:extLst>
                </p:cNvPr>
                <p:cNvSpPr/>
                <p:nvPr/>
              </p:nvSpPr>
              <p:spPr>
                <a:xfrm>
                  <a:off x="10499671" y="1967269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1A8A841-A240-DBCB-727D-647238EC82CE}"/>
                    </a:ext>
                  </a:extLst>
                </p:cNvPr>
                <p:cNvSpPr/>
                <p:nvPr/>
              </p:nvSpPr>
              <p:spPr>
                <a:xfrm>
                  <a:off x="10499671" y="1517892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D4D39FB6-3584-49E0-D2AF-56245F7909E9}"/>
                  </a:ext>
                </a:extLst>
              </p:cNvPr>
              <p:cNvGrpSpPr/>
              <p:nvPr/>
            </p:nvGrpSpPr>
            <p:grpSpPr>
              <a:xfrm>
                <a:off x="10499671" y="615227"/>
                <a:ext cx="580401" cy="819394"/>
                <a:chOff x="10499672" y="1528768"/>
                <a:chExt cx="580401" cy="819394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39A19EA-F38A-E4C1-0C41-35E3C417359C}"/>
                    </a:ext>
                  </a:extLst>
                </p:cNvPr>
                <p:cNvSpPr/>
                <p:nvPr/>
              </p:nvSpPr>
              <p:spPr>
                <a:xfrm>
                  <a:off x="10499672" y="1982056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4917111-7B02-75A4-0AAF-E2B257B0B30D}"/>
                    </a:ext>
                  </a:extLst>
                </p:cNvPr>
                <p:cNvSpPr/>
                <p:nvPr/>
              </p:nvSpPr>
              <p:spPr>
                <a:xfrm>
                  <a:off x="10499672" y="1528768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0CD67EB-08AE-C2C4-0813-770DF0D37F79}"/>
                </a:ext>
              </a:extLst>
            </p:cNvPr>
            <p:cNvSpPr/>
            <p:nvPr/>
          </p:nvSpPr>
          <p:spPr>
            <a:xfrm>
              <a:off x="10499671" y="1610452"/>
              <a:ext cx="580401" cy="36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zh-TW" sz="2400" b="1" dirty="0">
                  <a:solidFill>
                    <a:schemeClr val="tx1"/>
                  </a:solidFill>
                  <a:latin typeface="+mj-ea"/>
                  <a:ea typeface="+mj-ea"/>
                  <a:cs typeface="Roboto Condensed" pitchFamily="2" charset="0"/>
                </a:rPr>
                <a:t>Ⅴ</a:t>
              </a:r>
              <a:endParaRPr lang="zh-TW" altLang="en-US" sz="2400" b="1" dirty="0">
                <a:solidFill>
                  <a:schemeClr val="tx1"/>
                </a:solidFill>
                <a:latin typeface="+mj-ea"/>
                <a:ea typeface="+mj-ea"/>
                <a:cs typeface="Roboto Condens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66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D0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成員介紹</a:t>
            </a:r>
            <a:r>
              <a:rPr lang="zh-TW" altLang="en-US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內容版面配置區 14">
            <a:extLst>
              <a:ext uri="{FF2B5EF4-FFF2-40B4-BE49-F238E27FC236}">
                <a16:creationId xmlns:a16="http://schemas.microsoft.com/office/drawing/2014/main" id="{8D4BE299-5073-605D-ADC3-A3E58E446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39614"/>
              </p:ext>
            </p:extLst>
          </p:nvPr>
        </p:nvGraphicFramePr>
        <p:xfrm>
          <a:off x="634025" y="1518588"/>
          <a:ext cx="11215036" cy="366865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58485">
                  <a:extLst>
                    <a:ext uri="{9D8B030D-6E8A-4147-A177-3AD203B41FA5}">
                      <a16:colId xmlns:a16="http://schemas.microsoft.com/office/drawing/2014/main" val="2809150519"/>
                    </a:ext>
                  </a:extLst>
                </a:gridCol>
                <a:gridCol w="1721979">
                  <a:extLst>
                    <a:ext uri="{9D8B030D-6E8A-4147-A177-3AD203B41FA5}">
                      <a16:colId xmlns:a16="http://schemas.microsoft.com/office/drawing/2014/main" val="350874678"/>
                    </a:ext>
                  </a:extLst>
                </a:gridCol>
                <a:gridCol w="2157657">
                  <a:extLst>
                    <a:ext uri="{9D8B030D-6E8A-4147-A177-3AD203B41FA5}">
                      <a16:colId xmlns:a16="http://schemas.microsoft.com/office/drawing/2014/main" val="1087297573"/>
                    </a:ext>
                  </a:extLst>
                </a:gridCol>
                <a:gridCol w="1539989">
                  <a:extLst>
                    <a:ext uri="{9D8B030D-6E8A-4147-A177-3AD203B41FA5}">
                      <a16:colId xmlns:a16="http://schemas.microsoft.com/office/drawing/2014/main" val="4012329319"/>
                    </a:ext>
                  </a:extLst>
                </a:gridCol>
                <a:gridCol w="3336926">
                  <a:extLst>
                    <a:ext uri="{9D8B030D-6E8A-4147-A177-3AD203B41FA5}">
                      <a16:colId xmlns:a16="http://schemas.microsoft.com/office/drawing/2014/main" val="1253030408"/>
                    </a:ext>
                  </a:extLst>
                </a:gridCol>
              </a:tblGrid>
              <a:tr h="52409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部門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姓名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職稱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HIWIN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年資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負責團隊任務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7558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414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95534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957876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919198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20801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0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3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D1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主題選定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069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DF84B38E-6AFD-0050-DB2C-8CC6E32FC5F1}"/>
              </a:ext>
            </a:extLst>
          </p:cNvPr>
          <p:cNvSpPr txBox="1"/>
          <p:nvPr/>
        </p:nvSpPr>
        <p:spPr>
          <a:xfrm>
            <a:off x="422351" y="1069432"/>
            <a:ext cx="367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主題選定</a:t>
            </a:r>
            <a:r>
              <a:rPr lang="en-US" altLang="zh-TW" b="1" dirty="0"/>
              <a:t>:</a:t>
            </a:r>
            <a:r>
              <a:rPr lang="zh-TW" altLang="en-US" b="1" dirty="0"/>
              <a:t> 裝配線裝珠機 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選題理由</a:t>
            </a:r>
            <a:r>
              <a:rPr lang="en-US" altLang="zh-TW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52661BD-35AC-EB35-54CC-0289047DA850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1.1</a:t>
            </a:r>
            <a:r>
              <a:rPr lang="zh-TW" altLang="en-US" sz="2000" b="1" dirty="0">
                <a:latin typeface="+mj-ea"/>
                <a:ea typeface="+mj-ea"/>
              </a:rPr>
              <a:t> 作業流程說明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17FFB3-14F8-2448-B277-6E2FB8190042}"/>
              </a:ext>
            </a:extLst>
          </p:cNvPr>
          <p:cNvSpPr/>
          <p:nvPr/>
        </p:nvSpPr>
        <p:spPr>
          <a:xfrm>
            <a:off x="477668" y="1992762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D2F85D-0388-8A48-EDA2-A025356DE322}"/>
              </a:ext>
            </a:extLst>
          </p:cNvPr>
          <p:cNvSpPr txBox="1"/>
          <p:nvPr/>
        </p:nvSpPr>
        <p:spPr>
          <a:xfrm>
            <a:off x="436724" y="21915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機械導角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D6C315E-5D2F-F5B6-4257-D8F54D71F2AE}"/>
              </a:ext>
            </a:extLst>
          </p:cNvPr>
          <p:cNvSpPr/>
          <p:nvPr/>
        </p:nvSpPr>
        <p:spPr>
          <a:xfrm>
            <a:off x="2481959" y="2354271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9A30CD-1308-67C3-9150-FC9138362555}"/>
              </a:ext>
            </a:extLst>
          </p:cNvPr>
          <p:cNvSpPr/>
          <p:nvPr/>
        </p:nvSpPr>
        <p:spPr>
          <a:xfrm>
            <a:off x="3158977" y="1992762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3948533-BB13-0CB5-DC33-B44C3EB68806}"/>
              </a:ext>
            </a:extLst>
          </p:cNvPr>
          <p:cNvSpPr txBox="1"/>
          <p:nvPr/>
        </p:nvSpPr>
        <p:spPr>
          <a:xfrm>
            <a:off x="3090737" y="21459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滑軌粗磨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B7BB9E88-D4E0-4664-2031-816CD5FF3F2B}"/>
              </a:ext>
            </a:extLst>
          </p:cNvPr>
          <p:cNvSpPr/>
          <p:nvPr/>
        </p:nvSpPr>
        <p:spPr>
          <a:xfrm>
            <a:off x="5186495" y="2342897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A2B504-47E7-CC73-ABF2-A08FC5E8CE7F}"/>
              </a:ext>
            </a:extLst>
          </p:cNvPr>
          <p:cNvSpPr/>
          <p:nvPr/>
        </p:nvSpPr>
        <p:spPr>
          <a:xfrm>
            <a:off x="7200989" y="1992762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7D1170B-B89F-24A7-BFE4-597A73075F92}"/>
              </a:ext>
            </a:extLst>
          </p:cNvPr>
          <p:cNvSpPr txBox="1"/>
          <p:nvPr/>
        </p:nvSpPr>
        <p:spPr>
          <a:xfrm>
            <a:off x="7589938" y="21459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裝配</a:t>
            </a: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C0A145-1A66-215B-7334-C2656F65AD6F}"/>
              </a:ext>
            </a:extLst>
          </p:cNvPr>
          <p:cNvSpPr/>
          <p:nvPr/>
        </p:nvSpPr>
        <p:spPr>
          <a:xfrm>
            <a:off x="6580847" y="2372467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A8CE0AD-078A-2830-C9D0-BFDD29483A28}"/>
              </a:ext>
            </a:extLst>
          </p:cNvPr>
          <p:cNvSpPr/>
          <p:nvPr/>
        </p:nvSpPr>
        <p:spPr>
          <a:xfrm rot="5400000">
            <a:off x="7860262" y="3268655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A0D2BE-578E-89F8-C380-04A3194073E1}"/>
              </a:ext>
            </a:extLst>
          </p:cNvPr>
          <p:cNvSpPr/>
          <p:nvPr/>
        </p:nvSpPr>
        <p:spPr>
          <a:xfrm>
            <a:off x="7248576" y="3914612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8BF2C84-31D4-0779-C3D9-EB4DA8FC41DC}"/>
              </a:ext>
            </a:extLst>
          </p:cNvPr>
          <p:cNvSpPr txBox="1"/>
          <p:nvPr/>
        </p:nvSpPr>
        <p:spPr>
          <a:xfrm>
            <a:off x="7589937" y="409298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裝珠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26999EF-EDE8-BF15-FA04-B0DE07F96239}"/>
              </a:ext>
            </a:extLst>
          </p:cNvPr>
          <p:cNvSpPr/>
          <p:nvPr/>
        </p:nvSpPr>
        <p:spPr>
          <a:xfrm>
            <a:off x="7237200" y="5650164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1F53117-23EB-17A8-32BF-8AC917C0E969}"/>
              </a:ext>
            </a:extLst>
          </p:cNvPr>
          <p:cNvSpPr txBox="1"/>
          <p:nvPr/>
        </p:nvSpPr>
        <p:spPr>
          <a:xfrm>
            <a:off x="7578561" y="58012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完裝</a:t>
            </a:r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536641A4-3423-5C5C-2F3D-F701FA6BEE17}"/>
              </a:ext>
            </a:extLst>
          </p:cNvPr>
          <p:cNvSpPr/>
          <p:nvPr/>
        </p:nvSpPr>
        <p:spPr>
          <a:xfrm rot="5400000">
            <a:off x="7889830" y="5208919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D8FD08-3E6E-3804-AAAB-9C64CC931788}"/>
              </a:ext>
            </a:extLst>
          </p:cNvPr>
          <p:cNvSpPr/>
          <p:nvPr/>
        </p:nvSpPr>
        <p:spPr>
          <a:xfrm>
            <a:off x="7045601" y="1282890"/>
            <a:ext cx="2385002" cy="5459104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3EACB76-AB8D-F67B-3E95-9DF1B351B8BE}"/>
              </a:ext>
            </a:extLst>
          </p:cNvPr>
          <p:cNvSpPr txBox="1"/>
          <p:nvPr/>
        </p:nvSpPr>
        <p:spPr>
          <a:xfrm>
            <a:off x="5747818" y="221161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....</a:t>
            </a:r>
            <a:endParaRPr lang="zh-TW" altLang="en-US" sz="40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6181AD-50E1-891B-DBEE-82EF6D0B5B31}"/>
              </a:ext>
            </a:extLst>
          </p:cNvPr>
          <p:cNvSpPr/>
          <p:nvPr/>
        </p:nvSpPr>
        <p:spPr>
          <a:xfrm>
            <a:off x="5262099" y="3767997"/>
            <a:ext cx="5090215" cy="26274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53F4D5-CC08-6EF0-72CB-E50F4AFEFBD7}"/>
              </a:ext>
            </a:extLst>
          </p:cNvPr>
          <p:cNvSpPr txBox="1"/>
          <p:nvPr/>
        </p:nvSpPr>
        <p:spPr>
          <a:xfrm>
            <a:off x="9585991" y="256556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TPS</a:t>
            </a:r>
            <a:r>
              <a:rPr lang="zh-TW" altLang="en-US" dirty="0"/>
              <a:t> 範圍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0F91B1-F9DA-7551-BA12-323E5599B048}"/>
              </a:ext>
            </a:extLst>
          </p:cNvPr>
          <p:cNvSpPr txBox="1"/>
          <p:nvPr/>
        </p:nvSpPr>
        <p:spPr>
          <a:xfrm>
            <a:off x="3478597" y="499993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本次 </a:t>
            </a:r>
            <a:r>
              <a:rPr lang="en-US" altLang="zh-TW" dirty="0"/>
              <a:t>TPM</a:t>
            </a:r>
            <a:r>
              <a:rPr lang="zh-TW" altLang="en-US" dirty="0"/>
              <a:t> 範圍 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E263354-F42D-3EB8-46AB-E90FD6F31AC5}"/>
              </a:ext>
            </a:extLst>
          </p:cNvPr>
          <p:cNvSpPr/>
          <p:nvPr/>
        </p:nvSpPr>
        <p:spPr>
          <a:xfrm>
            <a:off x="7102749" y="3479355"/>
            <a:ext cx="2290618" cy="20302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43FCCCB-A326-7432-A888-0FC6692AFEC3}"/>
              </a:ext>
            </a:extLst>
          </p:cNvPr>
          <p:cNvSpPr txBox="1"/>
          <p:nvPr/>
        </p:nvSpPr>
        <p:spPr>
          <a:xfrm>
            <a:off x="8529960" y="48944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TQM</a:t>
            </a:r>
            <a:r>
              <a:rPr lang="zh-TW" altLang="en-US" dirty="0"/>
              <a:t> 範圍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2.1</a:t>
            </a:r>
            <a:r>
              <a:rPr lang="zh-TW" altLang="en-US" sz="2000" b="1" dirty="0">
                <a:latin typeface="+mj-ea"/>
                <a:ea typeface="+mj-ea"/>
              </a:rPr>
              <a:t> 垂直流程分析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</a:p>
        </p:txBody>
      </p:sp>
      <p:sp>
        <p:nvSpPr>
          <p:cNvPr id="6" name="矩形 5"/>
          <p:cNvSpPr/>
          <p:nvPr/>
        </p:nvSpPr>
        <p:spPr>
          <a:xfrm>
            <a:off x="5415647" y="1373183"/>
            <a:ext cx="1558977" cy="5044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64012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54320F8-5F54-A86F-2438-E050F5BF653E}"/>
              </a:ext>
            </a:extLst>
          </p:cNvPr>
          <p:cNvSpPr/>
          <p:nvPr/>
        </p:nvSpPr>
        <p:spPr>
          <a:xfrm>
            <a:off x="5790729" y="2659883"/>
            <a:ext cx="720080" cy="396000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A2</a:t>
            </a:r>
            <a:endParaRPr lang="en-US" altLang="zh-TW" sz="16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900" i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 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91872C-7A23-A7DD-F748-66EB7FAA9A8D}"/>
              </a:ext>
            </a:extLst>
          </p:cNvPr>
          <p:cNvSpPr/>
          <p:nvPr/>
        </p:nvSpPr>
        <p:spPr>
          <a:xfrm>
            <a:off x="5778491" y="5584492"/>
            <a:ext cx="900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A5</a:t>
            </a:r>
            <a:endParaRPr lang="en-US" altLang="zh-TW" sz="16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900" i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 ℃/ 20min</a:t>
            </a:r>
            <a:endParaRPr lang="zh-TW" altLang="en-US" sz="11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1ED20E-7F27-2AAE-204A-F9F5AC5C2320}"/>
              </a:ext>
            </a:extLst>
          </p:cNvPr>
          <p:cNvSpPr/>
          <p:nvPr/>
        </p:nvSpPr>
        <p:spPr>
          <a:xfrm>
            <a:off x="5688440" y="3697321"/>
            <a:ext cx="1008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A3</a:t>
            </a:r>
            <a:endParaRPr lang="en-US" altLang="zh-TW" sz="16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900" i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175 ℃ / 30 min</a:t>
            </a:r>
            <a:endParaRPr lang="zh-TW" altLang="en-US" sz="16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5D265A-D5EB-05BE-33D6-24917DB81B06}"/>
              </a:ext>
            </a:extLst>
          </p:cNvPr>
          <p:cNvSpPr/>
          <p:nvPr/>
        </p:nvSpPr>
        <p:spPr>
          <a:xfrm>
            <a:off x="5580439" y="4723691"/>
            <a:ext cx="1224000" cy="396000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endParaRPr lang="en-US" altLang="zh-TW" sz="16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900" i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140-150 ℃ / 24 min</a:t>
            </a:r>
            <a:endParaRPr lang="zh-TW" altLang="en-US" sz="1100" i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D38EA95-7B05-4AB8-A75C-D51DCB8B3FDD}"/>
              </a:ext>
            </a:extLst>
          </p:cNvPr>
          <p:cNvSpPr txBox="1"/>
          <p:nvPr/>
        </p:nvSpPr>
        <p:spPr>
          <a:xfrm>
            <a:off x="4370129" y="564193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發現站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EB2F7E-BB98-5814-603A-0718C0758C68}"/>
              </a:ext>
            </a:extLst>
          </p:cNvPr>
          <p:cNvSpPr txBox="1"/>
          <p:nvPr/>
        </p:nvSpPr>
        <p:spPr>
          <a:xfrm>
            <a:off x="4235850" y="268860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發生站</a:t>
            </a:r>
          </a:p>
        </p:txBody>
      </p:sp>
      <p:sp>
        <p:nvSpPr>
          <p:cNvPr id="18" name="爆炸 1 35">
            <a:extLst>
              <a:ext uri="{FF2B5EF4-FFF2-40B4-BE49-F238E27FC236}">
                <a16:creationId xmlns:a16="http://schemas.microsoft.com/office/drawing/2014/main" id="{1EE4E3AD-926E-7554-872B-2B41E9E47EC9}"/>
              </a:ext>
            </a:extLst>
          </p:cNvPr>
          <p:cNvSpPr/>
          <p:nvPr/>
        </p:nvSpPr>
        <p:spPr>
          <a:xfrm>
            <a:off x="3947818" y="2605855"/>
            <a:ext cx="1440160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0">
              <a:solidFill>
                <a:prstClr val="whit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C44304-08B5-48B9-9B39-6D7B86D81E92}"/>
              </a:ext>
            </a:extLst>
          </p:cNvPr>
          <p:cNvSpPr/>
          <p:nvPr/>
        </p:nvSpPr>
        <p:spPr>
          <a:xfrm>
            <a:off x="5796233" y="1612150"/>
            <a:ext cx="720080" cy="396000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21" name="爆炸 1 32">
            <a:extLst>
              <a:ext uri="{FF2B5EF4-FFF2-40B4-BE49-F238E27FC236}">
                <a16:creationId xmlns:a16="http://schemas.microsoft.com/office/drawing/2014/main" id="{D1A15607-5CB7-4009-CA76-DDE834577FED}"/>
              </a:ext>
            </a:extLst>
          </p:cNvPr>
          <p:cNvSpPr/>
          <p:nvPr/>
        </p:nvSpPr>
        <p:spPr>
          <a:xfrm>
            <a:off x="4133133" y="5559187"/>
            <a:ext cx="1440160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i="0">
              <a:solidFill>
                <a:prstClr val="whit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B52B3E8-E8D4-F0A5-A7CA-CC89664A5965}"/>
              </a:ext>
            </a:extLst>
          </p:cNvPr>
          <p:cNvSpPr txBox="1"/>
          <p:nvPr/>
        </p:nvSpPr>
        <p:spPr>
          <a:xfrm>
            <a:off x="5234225" y="9079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裝珠流程分析</a:t>
            </a:r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A80FD0FD-E8E0-CA44-E23C-2EC49D641AF2}"/>
              </a:ext>
            </a:extLst>
          </p:cNvPr>
          <p:cNvSpPr/>
          <p:nvPr/>
        </p:nvSpPr>
        <p:spPr>
          <a:xfrm>
            <a:off x="6007758" y="2136012"/>
            <a:ext cx="239843" cy="396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3AEBC-E4AF-09B8-4419-76001097135C}"/>
              </a:ext>
            </a:extLst>
          </p:cNvPr>
          <p:cNvSpPr/>
          <p:nvPr/>
        </p:nvSpPr>
        <p:spPr>
          <a:xfrm>
            <a:off x="6022935" y="3173068"/>
            <a:ext cx="239843" cy="396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753D4AAC-9D28-102A-77EF-EEE6765CD572}"/>
              </a:ext>
            </a:extLst>
          </p:cNvPr>
          <p:cNvSpPr/>
          <p:nvPr/>
        </p:nvSpPr>
        <p:spPr>
          <a:xfrm>
            <a:off x="6030847" y="4219425"/>
            <a:ext cx="239843" cy="396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06CEA6BD-89EC-807C-5BE3-B8901813BB74}"/>
              </a:ext>
            </a:extLst>
          </p:cNvPr>
          <p:cNvSpPr/>
          <p:nvPr/>
        </p:nvSpPr>
        <p:spPr>
          <a:xfrm>
            <a:off x="6030847" y="5182021"/>
            <a:ext cx="239843" cy="39600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4F70F28-429E-6D99-0126-34AECE86BF77}"/>
              </a:ext>
            </a:extLst>
          </p:cNvPr>
          <p:cNvSpPr txBox="1"/>
          <p:nvPr/>
        </p:nvSpPr>
        <p:spPr>
          <a:xfrm>
            <a:off x="7002293" y="1440818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重要參數</a:t>
            </a:r>
            <a:r>
              <a:rPr lang="en-US" altLang="zh-TW" dirty="0"/>
              <a:t>:A1X1, A1X2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8D562E8-491C-CC65-FB7F-E907D8FA2D66}"/>
              </a:ext>
            </a:extLst>
          </p:cNvPr>
          <p:cNvSpPr txBox="1"/>
          <p:nvPr/>
        </p:nvSpPr>
        <p:spPr>
          <a:xfrm>
            <a:off x="7002293" y="1766680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品質特性</a:t>
            </a:r>
            <a:r>
              <a:rPr lang="en-US" altLang="zh-TW" dirty="0"/>
              <a:t>: A1Y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ECC7263-3A6C-19F3-C1ED-C757D8E25E75}"/>
              </a:ext>
            </a:extLst>
          </p:cNvPr>
          <p:cNvSpPr txBox="1"/>
          <p:nvPr/>
        </p:nvSpPr>
        <p:spPr>
          <a:xfrm>
            <a:off x="7012288" y="2477634"/>
            <a:ext cx="37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重要參數</a:t>
            </a:r>
            <a:r>
              <a:rPr lang="en-US" altLang="zh-TW" dirty="0"/>
              <a:t>:A2X1, A2X2, A2X3, A2X4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2522EF1-B210-DADA-02C7-645895DA1EF4}"/>
              </a:ext>
            </a:extLst>
          </p:cNvPr>
          <p:cNvSpPr txBox="1"/>
          <p:nvPr/>
        </p:nvSpPr>
        <p:spPr>
          <a:xfrm>
            <a:off x="7012288" y="2803496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品質特性</a:t>
            </a:r>
            <a:r>
              <a:rPr lang="en-US" altLang="zh-TW" dirty="0"/>
              <a:t>: A2Y1, A2Y2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119C527-B4A9-FF4D-C92B-87D01B1A8579}"/>
              </a:ext>
            </a:extLst>
          </p:cNvPr>
          <p:cNvSpPr txBox="1"/>
          <p:nvPr/>
        </p:nvSpPr>
        <p:spPr>
          <a:xfrm>
            <a:off x="6939945" y="460916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重要參數</a:t>
            </a:r>
            <a:r>
              <a:rPr lang="en-US" altLang="zh-TW" dirty="0"/>
              <a:t>:A4X1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8CE71C1-E4EB-8002-642C-4EA690E07433}"/>
              </a:ext>
            </a:extLst>
          </p:cNvPr>
          <p:cNvSpPr txBox="1"/>
          <p:nvPr/>
        </p:nvSpPr>
        <p:spPr>
          <a:xfrm>
            <a:off x="6939945" y="4935025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品質特性</a:t>
            </a:r>
            <a:r>
              <a:rPr lang="en-US" altLang="zh-TW" dirty="0"/>
              <a:t>: A4Y1, A4Y2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73EB35D-E0C6-0A11-F119-0C5FDCC67533}"/>
              </a:ext>
            </a:extLst>
          </p:cNvPr>
          <p:cNvSpPr txBox="1"/>
          <p:nvPr/>
        </p:nvSpPr>
        <p:spPr>
          <a:xfrm>
            <a:off x="7002293" y="5524398"/>
            <a:ext cx="44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重要參數</a:t>
            </a:r>
            <a:r>
              <a:rPr lang="en-US" altLang="zh-TW" dirty="0"/>
              <a:t>:A5X1, A5X2, A5X3, A5X4, A5X5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2BBD2D9-D934-9BB8-FA00-92F4ABD1A18D}"/>
              </a:ext>
            </a:extLst>
          </p:cNvPr>
          <p:cNvSpPr txBox="1"/>
          <p:nvPr/>
        </p:nvSpPr>
        <p:spPr>
          <a:xfrm>
            <a:off x="7002293" y="5850260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品質特性</a:t>
            </a:r>
            <a:r>
              <a:rPr lang="en-US" altLang="zh-TW" dirty="0"/>
              <a:t>: A5Y1</a:t>
            </a:r>
            <a:endParaRPr lang="zh-TW" altLang="en-US" dirty="0"/>
          </a:p>
        </p:txBody>
      </p:sp>
      <p:pic>
        <p:nvPicPr>
          <p:cNvPr id="35" name="Picture 2" descr="Scan1">
            <a:extLst>
              <a:ext uri="{FF2B5EF4-FFF2-40B4-BE49-F238E27FC236}">
                <a16:creationId xmlns:a16="http://schemas.microsoft.com/office/drawing/2014/main" id="{7E6025AA-6C4C-F172-9AA1-2E4FC198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9207" r="36343" b="56757"/>
          <a:stretch>
            <a:fillRect/>
          </a:stretch>
        </p:blipFill>
        <p:spPr bwMode="auto">
          <a:xfrm>
            <a:off x="144114" y="2231253"/>
            <a:ext cx="3262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5">
            <a:extLst>
              <a:ext uri="{FF2B5EF4-FFF2-40B4-BE49-F238E27FC236}">
                <a16:creationId xmlns:a16="http://schemas.microsoft.com/office/drawing/2014/main" id="{DBD8EEE1-9EF9-840B-1242-D911EB19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96" y="1997512"/>
            <a:ext cx="328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現況掌握</a:t>
            </a:r>
            <a:r>
              <a:rPr lang="en-US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: Cp=0.67, </a:t>
            </a: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塗佈重 </a:t>
            </a:r>
            <a:r>
              <a:rPr lang="en-US" altLang="zh-TW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out of control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A328AEB6-E106-87FD-223D-8680808B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2" y="4754957"/>
            <a:ext cx="46039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800" b="1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目標設定</a:t>
            </a:r>
            <a:r>
              <a:rPr lang="en-US" altLang="zh-TW" sz="2800" b="1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  </a:t>
            </a:r>
            <a:r>
              <a:rPr lang="en-US" altLang="zh-TW" sz="2800" b="1" i="0" dirty="0" err="1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Cp</a:t>
            </a:r>
            <a:r>
              <a:rPr lang="en-US" altLang="zh-TW" sz="2800" b="1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&gt; 1.0, </a:t>
            </a:r>
            <a:r>
              <a:rPr lang="zh-TW" altLang="en-US" sz="2800" b="1" i="0" dirty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並使塗佈重能進入管制狀態</a:t>
            </a:r>
            <a:endParaRPr lang="en-US" altLang="zh-TW" sz="2800" b="1" i="0" dirty="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現況掌握與目標設定</a:t>
            </a:r>
            <a:endParaRPr lang="zh-TW" altLang="en-US" sz="3200" spc="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7658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45" name="文字方塊 44"/>
          <p:cNvSpPr txBox="1"/>
          <p:nvPr/>
        </p:nvSpPr>
        <p:spPr>
          <a:xfrm>
            <a:off x="200416" y="707923"/>
            <a:ext cx="384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2.2</a:t>
            </a:r>
            <a:r>
              <a:rPr lang="zh-TW" altLang="en-US" sz="2000" b="1" dirty="0">
                <a:latin typeface="+mj-ea"/>
                <a:ea typeface="+mj-ea"/>
              </a:rPr>
              <a:t> 水平差異分析</a:t>
            </a:r>
            <a:r>
              <a:rPr lang="en-US" altLang="zh-TW" sz="2000" b="1" dirty="0">
                <a:latin typeface="+mj-ea"/>
                <a:ea typeface="+mj-ea"/>
              </a:rPr>
              <a:t>_ IS/IS NOT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B138F15-B771-8CFB-B6EB-1099E1CC1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64903"/>
              </p:ext>
            </p:extLst>
          </p:nvPr>
        </p:nvGraphicFramePr>
        <p:xfrm>
          <a:off x="831703" y="1162318"/>
          <a:ext cx="10789682" cy="5111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76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+mj-ea"/>
                          <a:ea typeface="+mj-ea"/>
                        </a:rPr>
                        <a:t>確認項目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IS(</a:t>
                      </a:r>
                      <a:r>
                        <a:rPr lang="zh-TW" altLang="en-US" sz="1400" b="1" dirty="0"/>
                        <a:t>顯性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IS</a:t>
                      </a:r>
                      <a:r>
                        <a:rPr lang="zh-TW" altLang="en-US" sz="1400" b="1" dirty="0"/>
                        <a:t> </a:t>
                      </a:r>
                      <a:r>
                        <a:rPr lang="en-US" altLang="zh-TW" sz="1400" b="1" dirty="0"/>
                        <a:t>NOT(</a:t>
                      </a:r>
                      <a:r>
                        <a:rPr lang="zh-TW" altLang="en-US" sz="1400" b="1" dirty="0"/>
                        <a:t>隱性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What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主體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5025 </a:t>
                      </a:r>
                      <a:r>
                        <a:rPr lang="zh-TW" altLang="en-US" sz="1400" dirty="0"/>
                        <a:t>規格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5026, 5027 </a:t>
                      </a:r>
                      <a:r>
                        <a:rPr lang="zh-TW" altLang="en-US" sz="1400" dirty="0"/>
                        <a:t>規格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不規則裂縫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規則刮傷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Where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地點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大地點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A5</a:t>
                      </a:r>
                      <a:r>
                        <a:rPr lang="zh-TW" altLang="en-US" sz="1400" dirty="0"/>
                        <a:t> 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A1~ A4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位置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小位置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表面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內部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61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When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開始發生時間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大時間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2WK~5WK </a:t>
                      </a:r>
                      <a:r>
                        <a:rPr lang="zh-TW" altLang="en-US" sz="1400" dirty="0"/>
                        <a:t>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5W~ 1 Year </a:t>
                      </a:r>
                      <a:r>
                        <a:rPr lang="zh-TW" altLang="en-US" sz="1400" dirty="0"/>
                        <a:t>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週期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偶發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連續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週期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偶發或連續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00381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運作多久產生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小時間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30 </a:t>
                      </a:r>
                      <a:r>
                        <a:rPr lang="zh-TW" altLang="en-US" sz="1400" dirty="0"/>
                        <a:t>分鐘後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一開始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Extent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2mm~5mm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症狀數量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0.5%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6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差異分析與可能解釋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5025 </a:t>
                      </a:r>
                      <a:r>
                        <a:rPr lang="zh-TW" altLang="en-US" sz="1400" dirty="0"/>
                        <a:t>為大工件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週期性排油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近期機台更換油封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5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D3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實施計畫與暫時措施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7219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381863-94E4-3D21-A9AF-27ACF3FD7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62432"/>
              </p:ext>
            </p:extLst>
          </p:nvPr>
        </p:nvGraphicFramePr>
        <p:xfrm>
          <a:off x="429721" y="1366683"/>
          <a:ext cx="11525167" cy="4947657"/>
        </p:xfrm>
        <a:graphic>
          <a:graphicData uri="http://schemas.openxmlformats.org/drawingml/2006/table">
            <a:tbl>
              <a:tblPr firstRow="1" firstCol="1" bandRow="1"/>
              <a:tblGrid>
                <a:gridCol w="406910">
                  <a:extLst>
                    <a:ext uri="{9D8B030D-6E8A-4147-A177-3AD203B41FA5}">
                      <a16:colId xmlns:a16="http://schemas.microsoft.com/office/drawing/2014/main" val="3992874615"/>
                    </a:ext>
                  </a:extLst>
                </a:gridCol>
                <a:gridCol w="2170748">
                  <a:extLst>
                    <a:ext uri="{9D8B030D-6E8A-4147-A177-3AD203B41FA5}">
                      <a16:colId xmlns:a16="http://schemas.microsoft.com/office/drawing/2014/main" val="135638982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201688704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1280171808"/>
                    </a:ext>
                  </a:extLst>
                </a:gridCol>
                <a:gridCol w="871823">
                  <a:extLst>
                    <a:ext uri="{9D8B030D-6E8A-4147-A177-3AD203B41FA5}">
                      <a16:colId xmlns:a16="http://schemas.microsoft.com/office/drawing/2014/main" val="3682348193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1498903490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3712234158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988954684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139297320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89257213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89321313"/>
                    </a:ext>
                  </a:extLst>
                </a:gridCol>
              </a:tblGrid>
              <a:tr h="4001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#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任務名稱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開始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完成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期間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84670"/>
                  </a:ext>
                </a:extLst>
              </a:tr>
              <a:tr h="303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04/20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04/22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1571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主題選定與理由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2026/04/20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2026/04/22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2d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3482"/>
                  </a:ext>
                </a:extLst>
              </a:tr>
              <a:tr h="531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現況掌握與目標設定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3727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實施計畫與暫時措施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2030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要因分析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58619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對策實施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84327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效果確認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47412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實施管制與標準化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78410"/>
                  </a:ext>
                </a:extLst>
              </a:tr>
              <a:tr h="490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持續改善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7110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61243CB-CF4E-3DDF-AFD6-1C34E2039C28}"/>
              </a:ext>
            </a:extLst>
          </p:cNvPr>
          <p:cNvSpPr/>
          <p:nvPr/>
        </p:nvSpPr>
        <p:spPr>
          <a:xfrm>
            <a:off x="7494384" y="2222746"/>
            <a:ext cx="2151063" cy="30414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94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D4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要因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0116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0416" y="707923"/>
            <a:ext cx="345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4.1</a:t>
            </a:r>
            <a:r>
              <a:rPr lang="zh-TW" altLang="en-US" sz="2000" b="1" dirty="0">
                <a:latin typeface="+mj-ea"/>
                <a:ea typeface="+mj-ea"/>
              </a:rPr>
              <a:t> 垂直思考 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正推演繹法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913002" y="1793622"/>
            <a:ext cx="7972929" cy="4781983"/>
          </a:xfrm>
          <a:custGeom>
            <a:avLst/>
            <a:gdLst>
              <a:gd name="T0" fmla="*/ 1994 w 2160"/>
              <a:gd name="T1" fmla="*/ 712 h 1456"/>
              <a:gd name="T2" fmla="*/ 2122 w 2160"/>
              <a:gd name="T3" fmla="*/ 594 h 1456"/>
              <a:gd name="T4" fmla="*/ 2090 w 2160"/>
              <a:gd name="T5" fmla="*/ 542 h 1456"/>
              <a:gd name="T6" fmla="*/ 1578 w 2160"/>
              <a:gd name="T7" fmla="*/ 184 h 1456"/>
              <a:gd name="T8" fmla="*/ 1478 w 2160"/>
              <a:gd name="T9" fmla="*/ 56 h 1456"/>
              <a:gd name="T10" fmla="*/ 1514 w 2160"/>
              <a:gd name="T11" fmla="*/ 168 h 1456"/>
              <a:gd name="T12" fmla="*/ 1436 w 2160"/>
              <a:gd name="T13" fmla="*/ 44 h 1456"/>
              <a:gd name="T14" fmla="*/ 1378 w 2160"/>
              <a:gd name="T15" fmla="*/ 28 h 1456"/>
              <a:gd name="T16" fmla="*/ 1432 w 2160"/>
              <a:gd name="T17" fmla="*/ 160 h 1456"/>
              <a:gd name="T18" fmla="*/ 1334 w 2160"/>
              <a:gd name="T19" fmla="*/ 16 h 1456"/>
              <a:gd name="T20" fmla="*/ 1280 w 2160"/>
              <a:gd name="T21" fmla="*/ 16 h 1456"/>
              <a:gd name="T22" fmla="*/ 1346 w 2160"/>
              <a:gd name="T23" fmla="*/ 148 h 1456"/>
              <a:gd name="T24" fmla="*/ 1214 w 2160"/>
              <a:gd name="T25" fmla="*/ 14 h 1456"/>
              <a:gd name="T26" fmla="*/ 760 w 2160"/>
              <a:gd name="T27" fmla="*/ 62 h 1456"/>
              <a:gd name="T28" fmla="*/ 868 w 2160"/>
              <a:gd name="T29" fmla="*/ 168 h 1456"/>
              <a:gd name="T30" fmla="*/ 406 w 2160"/>
              <a:gd name="T31" fmla="*/ 426 h 1456"/>
              <a:gd name="T32" fmla="*/ 32 w 2160"/>
              <a:gd name="T33" fmla="*/ 242 h 1456"/>
              <a:gd name="T34" fmla="*/ 56 w 2160"/>
              <a:gd name="T35" fmla="*/ 276 h 1456"/>
              <a:gd name="T36" fmla="*/ 370 w 2160"/>
              <a:gd name="T37" fmla="*/ 482 h 1456"/>
              <a:gd name="T38" fmla="*/ 85 w 2160"/>
              <a:gd name="T39" fmla="*/ 324 h 1456"/>
              <a:gd name="T40" fmla="*/ 120 w 2160"/>
              <a:gd name="T41" fmla="*/ 394 h 1456"/>
              <a:gd name="T42" fmla="*/ 342 w 2160"/>
              <a:gd name="T43" fmla="*/ 510 h 1456"/>
              <a:gd name="T44" fmla="*/ 135 w 2160"/>
              <a:gd name="T45" fmla="*/ 433 h 1456"/>
              <a:gd name="T46" fmla="*/ 150 w 2160"/>
              <a:gd name="T47" fmla="*/ 495 h 1456"/>
              <a:gd name="T48" fmla="*/ 378 w 2160"/>
              <a:gd name="T49" fmla="*/ 601 h 1456"/>
              <a:gd name="T50" fmla="*/ 161 w 2160"/>
              <a:gd name="T51" fmla="*/ 548 h 1456"/>
              <a:gd name="T52" fmla="*/ 272 w 2160"/>
              <a:gd name="T53" fmla="*/ 710 h 1456"/>
              <a:gd name="T54" fmla="*/ 183 w 2160"/>
              <a:gd name="T55" fmla="*/ 859 h 1456"/>
              <a:gd name="T56" fmla="*/ 378 w 2160"/>
              <a:gd name="T57" fmla="*/ 805 h 1456"/>
              <a:gd name="T58" fmla="*/ 163 w 2160"/>
              <a:gd name="T59" fmla="*/ 911 h 1456"/>
              <a:gd name="T60" fmla="*/ 150 w 2160"/>
              <a:gd name="T61" fmla="*/ 950 h 1456"/>
              <a:gd name="T62" fmla="*/ 142 w 2160"/>
              <a:gd name="T63" fmla="*/ 973 h 1456"/>
              <a:gd name="T64" fmla="*/ 342 w 2160"/>
              <a:gd name="T65" fmla="*/ 896 h 1456"/>
              <a:gd name="T66" fmla="*/ 126 w 2160"/>
              <a:gd name="T67" fmla="*/ 1012 h 1456"/>
              <a:gd name="T68" fmla="*/ 86 w 2160"/>
              <a:gd name="T69" fmla="*/ 1082 h 1456"/>
              <a:gd name="T70" fmla="*/ 370 w 2160"/>
              <a:gd name="T71" fmla="*/ 924 h 1456"/>
              <a:gd name="T72" fmla="*/ 47 w 2160"/>
              <a:gd name="T73" fmla="*/ 1131 h 1456"/>
              <a:gd name="T74" fmla="*/ 0 w 2160"/>
              <a:gd name="T75" fmla="*/ 1174 h 1456"/>
              <a:gd name="T76" fmla="*/ 400 w 2160"/>
              <a:gd name="T77" fmla="*/ 974 h 1456"/>
              <a:gd name="T78" fmla="*/ 640 w 2160"/>
              <a:gd name="T79" fmla="*/ 1158 h 1456"/>
              <a:gd name="T80" fmla="*/ 514 w 2160"/>
              <a:gd name="T81" fmla="*/ 1280 h 1456"/>
              <a:gd name="T82" fmla="*/ 766 w 2160"/>
              <a:gd name="T83" fmla="*/ 1208 h 1456"/>
              <a:gd name="T84" fmla="*/ 1124 w 2160"/>
              <a:gd name="T85" fmla="*/ 1270 h 1456"/>
              <a:gd name="T86" fmla="*/ 1040 w 2160"/>
              <a:gd name="T87" fmla="*/ 1438 h 1456"/>
              <a:gd name="T88" fmla="*/ 1332 w 2160"/>
              <a:gd name="T89" fmla="*/ 1276 h 1456"/>
              <a:gd name="T90" fmla="*/ 2050 w 2160"/>
              <a:gd name="T91" fmla="*/ 918 h 1456"/>
              <a:gd name="T92" fmla="*/ 2052 w 2160"/>
              <a:gd name="T93" fmla="*/ 881 h 1456"/>
              <a:gd name="T94" fmla="*/ 2020 w 2160"/>
              <a:gd name="T95" fmla="*/ 828 h 1456"/>
              <a:gd name="T96" fmla="*/ 2144 w 2160"/>
              <a:gd name="T97" fmla="*/ 872 h 1456"/>
              <a:gd name="T98" fmla="*/ 1994 w 2160"/>
              <a:gd name="T99" fmla="*/ 712 h 1456"/>
              <a:gd name="T100" fmla="*/ 1906 w 2160"/>
              <a:gd name="T101" fmla="*/ 580 h 1456"/>
              <a:gd name="T102" fmla="*/ 1830 w 2160"/>
              <a:gd name="T103" fmla="*/ 515 h 1456"/>
              <a:gd name="T104" fmla="*/ 1906 w 2160"/>
              <a:gd name="T105" fmla="*/ 450 h 1456"/>
              <a:gd name="T106" fmla="*/ 1982 w 2160"/>
              <a:gd name="T107" fmla="*/ 515 h 1456"/>
              <a:gd name="T108" fmla="*/ 1906 w 2160"/>
              <a:gd name="T109" fmla="*/ 58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" h="1456">
                <a:moveTo>
                  <a:pt x="1994" y="712"/>
                </a:moveTo>
                <a:cubicBezTo>
                  <a:pt x="2000" y="624"/>
                  <a:pt x="2096" y="618"/>
                  <a:pt x="2122" y="594"/>
                </a:cubicBezTo>
                <a:cubicBezTo>
                  <a:pt x="2148" y="570"/>
                  <a:pt x="2158" y="558"/>
                  <a:pt x="2090" y="542"/>
                </a:cubicBezTo>
                <a:cubicBezTo>
                  <a:pt x="2022" y="526"/>
                  <a:pt x="1938" y="224"/>
                  <a:pt x="1578" y="184"/>
                </a:cubicBezTo>
                <a:cubicBezTo>
                  <a:pt x="1578" y="184"/>
                  <a:pt x="1554" y="98"/>
                  <a:pt x="1478" y="56"/>
                </a:cubicBezTo>
                <a:cubicBezTo>
                  <a:pt x="1514" y="168"/>
                  <a:pt x="1514" y="168"/>
                  <a:pt x="1514" y="168"/>
                </a:cubicBezTo>
                <a:cubicBezTo>
                  <a:pt x="1514" y="168"/>
                  <a:pt x="1456" y="48"/>
                  <a:pt x="1436" y="44"/>
                </a:cubicBezTo>
                <a:cubicBezTo>
                  <a:pt x="1416" y="40"/>
                  <a:pt x="1378" y="28"/>
                  <a:pt x="1378" y="28"/>
                </a:cubicBezTo>
                <a:cubicBezTo>
                  <a:pt x="1432" y="160"/>
                  <a:pt x="1432" y="160"/>
                  <a:pt x="1432" y="160"/>
                </a:cubicBezTo>
                <a:cubicBezTo>
                  <a:pt x="1432" y="160"/>
                  <a:pt x="1342" y="20"/>
                  <a:pt x="1334" y="16"/>
                </a:cubicBezTo>
                <a:cubicBezTo>
                  <a:pt x="1326" y="12"/>
                  <a:pt x="1280" y="16"/>
                  <a:pt x="1280" y="16"/>
                </a:cubicBezTo>
                <a:cubicBezTo>
                  <a:pt x="1280" y="16"/>
                  <a:pt x="1342" y="130"/>
                  <a:pt x="1346" y="148"/>
                </a:cubicBezTo>
                <a:cubicBezTo>
                  <a:pt x="1346" y="148"/>
                  <a:pt x="1254" y="32"/>
                  <a:pt x="1214" y="14"/>
                </a:cubicBezTo>
                <a:cubicBezTo>
                  <a:pt x="1214" y="14"/>
                  <a:pt x="874" y="0"/>
                  <a:pt x="760" y="62"/>
                </a:cubicBezTo>
                <a:cubicBezTo>
                  <a:pt x="760" y="62"/>
                  <a:pt x="848" y="124"/>
                  <a:pt x="868" y="168"/>
                </a:cubicBezTo>
                <a:cubicBezTo>
                  <a:pt x="868" y="168"/>
                  <a:pt x="568" y="238"/>
                  <a:pt x="406" y="426"/>
                </a:cubicBezTo>
                <a:cubicBezTo>
                  <a:pt x="406" y="426"/>
                  <a:pt x="284" y="204"/>
                  <a:pt x="32" y="242"/>
                </a:cubicBezTo>
                <a:cubicBezTo>
                  <a:pt x="32" y="242"/>
                  <a:pt x="42" y="255"/>
                  <a:pt x="56" y="276"/>
                </a:cubicBezTo>
                <a:cubicBezTo>
                  <a:pt x="292" y="286"/>
                  <a:pt x="370" y="482"/>
                  <a:pt x="370" y="482"/>
                </a:cubicBezTo>
                <a:cubicBezTo>
                  <a:pt x="242" y="333"/>
                  <a:pt x="126" y="323"/>
                  <a:pt x="85" y="324"/>
                </a:cubicBezTo>
                <a:cubicBezTo>
                  <a:pt x="97" y="345"/>
                  <a:pt x="109" y="369"/>
                  <a:pt x="120" y="394"/>
                </a:cubicBezTo>
                <a:cubicBezTo>
                  <a:pt x="269" y="405"/>
                  <a:pt x="342" y="510"/>
                  <a:pt x="342" y="510"/>
                </a:cubicBezTo>
                <a:cubicBezTo>
                  <a:pt x="247" y="442"/>
                  <a:pt x="172" y="433"/>
                  <a:pt x="135" y="433"/>
                </a:cubicBezTo>
                <a:cubicBezTo>
                  <a:pt x="142" y="454"/>
                  <a:pt x="147" y="475"/>
                  <a:pt x="150" y="495"/>
                </a:cubicBezTo>
                <a:cubicBezTo>
                  <a:pt x="290" y="489"/>
                  <a:pt x="378" y="601"/>
                  <a:pt x="378" y="601"/>
                </a:cubicBezTo>
                <a:cubicBezTo>
                  <a:pt x="285" y="545"/>
                  <a:pt x="192" y="546"/>
                  <a:pt x="161" y="548"/>
                </a:cubicBezTo>
                <a:cubicBezTo>
                  <a:pt x="193" y="653"/>
                  <a:pt x="272" y="710"/>
                  <a:pt x="272" y="710"/>
                </a:cubicBezTo>
                <a:cubicBezTo>
                  <a:pt x="272" y="710"/>
                  <a:pt x="228" y="754"/>
                  <a:pt x="183" y="859"/>
                </a:cubicBezTo>
                <a:cubicBezTo>
                  <a:pt x="225" y="859"/>
                  <a:pt x="302" y="852"/>
                  <a:pt x="378" y="805"/>
                </a:cubicBezTo>
                <a:cubicBezTo>
                  <a:pt x="378" y="805"/>
                  <a:pt x="296" y="910"/>
                  <a:pt x="163" y="911"/>
                </a:cubicBezTo>
                <a:cubicBezTo>
                  <a:pt x="159" y="924"/>
                  <a:pt x="154" y="936"/>
                  <a:pt x="150" y="950"/>
                </a:cubicBezTo>
                <a:cubicBezTo>
                  <a:pt x="148" y="958"/>
                  <a:pt x="145" y="966"/>
                  <a:pt x="142" y="973"/>
                </a:cubicBezTo>
                <a:cubicBezTo>
                  <a:pt x="181" y="972"/>
                  <a:pt x="253" y="960"/>
                  <a:pt x="342" y="896"/>
                </a:cubicBezTo>
                <a:cubicBezTo>
                  <a:pt x="342" y="896"/>
                  <a:pt x="271" y="998"/>
                  <a:pt x="126" y="1012"/>
                </a:cubicBezTo>
                <a:cubicBezTo>
                  <a:pt x="114" y="1039"/>
                  <a:pt x="100" y="1062"/>
                  <a:pt x="86" y="1082"/>
                </a:cubicBezTo>
                <a:cubicBezTo>
                  <a:pt x="127" y="1084"/>
                  <a:pt x="242" y="1073"/>
                  <a:pt x="370" y="924"/>
                </a:cubicBezTo>
                <a:cubicBezTo>
                  <a:pt x="370" y="924"/>
                  <a:pt x="290" y="1125"/>
                  <a:pt x="47" y="1131"/>
                </a:cubicBezTo>
                <a:cubicBezTo>
                  <a:pt x="20" y="1160"/>
                  <a:pt x="0" y="1174"/>
                  <a:pt x="0" y="1174"/>
                </a:cubicBezTo>
                <a:cubicBezTo>
                  <a:pt x="0" y="1174"/>
                  <a:pt x="268" y="1214"/>
                  <a:pt x="400" y="974"/>
                </a:cubicBezTo>
                <a:cubicBezTo>
                  <a:pt x="400" y="974"/>
                  <a:pt x="576" y="1110"/>
                  <a:pt x="640" y="1158"/>
                </a:cubicBezTo>
                <a:cubicBezTo>
                  <a:pt x="640" y="1158"/>
                  <a:pt x="620" y="1222"/>
                  <a:pt x="514" y="1280"/>
                </a:cubicBezTo>
                <a:cubicBezTo>
                  <a:pt x="514" y="1280"/>
                  <a:pt x="600" y="1330"/>
                  <a:pt x="766" y="1208"/>
                </a:cubicBezTo>
                <a:cubicBezTo>
                  <a:pt x="766" y="1208"/>
                  <a:pt x="976" y="1274"/>
                  <a:pt x="1124" y="1270"/>
                </a:cubicBezTo>
                <a:cubicBezTo>
                  <a:pt x="1124" y="1270"/>
                  <a:pt x="1118" y="1354"/>
                  <a:pt x="1040" y="1438"/>
                </a:cubicBezTo>
                <a:cubicBezTo>
                  <a:pt x="1040" y="1438"/>
                  <a:pt x="1222" y="1456"/>
                  <a:pt x="1332" y="1276"/>
                </a:cubicBezTo>
                <a:cubicBezTo>
                  <a:pt x="1332" y="1276"/>
                  <a:pt x="1745" y="1297"/>
                  <a:pt x="2050" y="918"/>
                </a:cubicBezTo>
                <a:cubicBezTo>
                  <a:pt x="2058" y="907"/>
                  <a:pt x="2059" y="892"/>
                  <a:pt x="2052" y="881"/>
                </a:cubicBezTo>
                <a:cubicBezTo>
                  <a:pt x="2020" y="828"/>
                  <a:pt x="2020" y="828"/>
                  <a:pt x="2020" y="828"/>
                </a:cubicBezTo>
                <a:cubicBezTo>
                  <a:pt x="2020" y="828"/>
                  <a:pt x="2128" y="898"/>
                  <a:pt x="2144" y="872"/>
                </a:cubicBezTo>
                <a:cubicBezTo>
                  <a:pt x="2160" y="846"/>
                  <a:pt x="1988" y="800"/>
                  <a:pt x="1994" y="712"/>
                </a:cubicBezTo>
                <a:close/>
                <a:moveTo>
                  <a:pt x="1906" y="580"/>
                </a:moveTo>
                <a:cubicBezTo>
                  <a:pt x="1864" y="580"/>
                  <a:pt x="1830" y="551"/>
                  <a:pt x="1830" y="515"/>
                </a:cubicBezTo>
                <a:cubicBezTo>
                  <a:pt x="1830" y="479"/>
                  <a:pt x="1864" y="450"/>
                  <a:pt x="1906" y="450"/>
                </a:cubicBezTo>
                <a:cubicBezTo>
                  <a:pt x="1948" y="450"/>
                  <a:pt x="1982" y="479"/>
                  <a:pt x="1982" y="515"/>
                </a:cubicBezTo>
                <a:cubicBezTo>
                  <a:pt x="1982" y="551"/>
                  <a:pt x="1948" y="580"/>
                  <a:pt x="1906" y="58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717042" y="3281340"/>
            <a:ext cx="476110" cy="377424"/>
          </a:xfrm>
          <a:custGeom>
            <a:avLst/>
            <a:gdLst>
              <a:gd name="T0" fmla="*/ 58 w 116"/>
              <a:gd name="T1" fmla="*/ 0 h 106"/>
              <a:gd name="T2" fmla="*/ 0 w 116"/>
              <a:gd name="T3" fmla="*/ 53 h 106"/>
              <a:gd name="T4" fmla="*/ 58 w 116"/>
              <a:gd name="T5" fmla="*/ 106 h 106"/>
              <a:gd name="T6" fmla="*/ 116 w 116"/>
              <a:gd name="T7" fmla="*/ 53 h 106"/>
              <a:gd name="T8" fmla="*/ 58 w 116"/>
              <a:gd name="T9" fmla="*/ 0 h 106"/>
              <a:gd name="T10" fmla="*/ 69 w 116"/>
              <a:gd name="T11" fmla="*/ 89 h 106"/>
              <a:gd name="T12" fmla="*/ 40 w 116"/>
              <a:gd name="T13" fmla="*/ 62 h 106"/>
              <a:gd name="T14" fmla="*/ 69 w 116"/>
              <a:gd name="T15" fmla="*/ 35 h 106"/>
              <a:gd name="T16" fmla="*/ 97 w 116"/>
              <a:gd name="T17" fmla="*/ 62 h 106"/>
              <a:gd name="T18" fmla="*/ 69 w 116"/>
              <a:gd name="T1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06">
                <a:moveTo>
                  <a:pt x="58" y="0"/>
                </a:moveTo>
                <a:cubicBezTo>
                  <a:pt x="26" y="0"/>
                  <a:pt x="0" y="24"/>
                  <a:pt x="0" y="53"/>
                </a:cubicBezTo>
                <a:cubicBezTo>
                  <a:pt x="0" y="82"/>
                  <a:pt x="26" y="106"/>
                  <a:pt x="58" y="106"/>
                </a:cubicBezTo>
                <a:cubicBezTo>
                  <a:pt x="90" y="106"/>
                  <a:pt x="116" y="82"/>
                  <a:pt x="116" y="53"/>
                </a:cubicBezTo>
                <a:cubicBezTo>
                  <a:pt x="116" y="24"/>
                  <a:pt x="90" y="0"/>
                  <a:pt x="58" y="0"/>
                </a:cubicBezTo>
                <a:close/>
                <a:moveTo>
                  <a:pt x="69" y="89"/>
                </a:moveTo>
                <a:cubicBezTo>
                  <a:pt x="53" y="89"/>
                  <a:pt x="40" y="77"/>
                  <a:pt x="40" y="62"/>
                </a:cubicBezTo>
                <a:cubicBezTo>
                  <a:pt x="40" y="47"/>
                  <a:pt x="53" y="35"/>
                  <a:pt x="69" y="35"/>
                </a:cubicBezTo>
                <a:cubicBezTo>
                  <a:pt x="84" y="35"/>
                  <a:pt x="97" y="47"/>
                  <a:pt x="97" y="62"/>
                </a:cubicBezTo>
                <a:cubicBezTo>
                  <a:pt x="97" y="77"/>
                  <a:pt x="84" y="89"/>
                  <a:pt x="69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"/>
          <p:cNvGrpSpPr/>
          <p:nvPr/>
        </p:nvGrpSpPr>
        <p:grpSpPr>
          <a:xfrm>
            <a:off x="5313518" y="2737499"/>
            <a:ext cx="1357038" cy="3017844"/>
            <a:chOff x="1954213" y="1341438"/>
            <a:chExt cx="1919288" cy="4935537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954213" y="1341438"/>
              <a:ext cx="1919288" cy="2489201"/>
            </a:xfrm>
            <a:custGeom>
              <a:avLst/>
              <a:gdLst>
                <a:gd name="T0" fmla="*/ 1171 w 1209"/>
                <a:gd name="T1" fmla="*/ 1568 h 1568"/>
                <a:gd name="T2" fmla="*/ 0 w 1209"/>
                <a:gd name="T3" fmla="*/ 29 h 1568"/>
                <a:gd name="T4" fmla="*/ 36 w 1209"/>
                <a:gd name="T5" fmla="*/ 0 h 1568"/>
                <a:gd name="T6" fmla="*/ 1209 w 1209"/>
                <a:gd name="T7" fmla="*/ 1539 h 1568"/>
                <a:gd name="T8" fmla="*/ 1171 w 1209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68">
                  <a:moveTo>
                    <a:pt x="1171" y="1568"/>
                  </a:moveTo>
                  <a:lnTo>
                    <a:pt x="0" y="29"/>
                  </a:lnTo>
                  <a:lnTo>
                    <a:pt x="36" y="0"/>
                  </a:lnTo>
                  <a:lnTo>
                    <a:pt x="1209" y="1539"/>
                  </a:lnTo>
                  <a:lnTo>
                    <a:pt x="1171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954213" y="3784600"/>
              <a:ext cx="1919288" cy="2492375"/>
            </a:xfrm>
            <a:custGeom>
              <a:avLst/>
              <a:gdLst>
                <a:gd name="T0" fmla="*/ 1171 w 1209"/>
                <a:gd name="T1" fmla="*/ 0 h 1570"/>
                <a:gd name="T2" fmla="*/ 0 w 1209"/>
                <a:gd name="T3" fmla="*/ 1539 h 1570"/>
                <a:gd name="T4" fmla="*/ 36 w 1209"/>
                <a:gd name="T5" fmla="*/ 1570 h 1570"/>
                <a:gd name="T6" fmla="*/ 1209 w 1209"/>
                <a:gd name="T7" fmla="*/ 29 h 1570"/>
                <a:gd name="T8" fmla="*/ 1171 w 1209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70">
                  <a:moveTo>
                    <a:pt x="1171" y="0"/>
                  </a:moveTo>
                  <a:lnTo>
                    <a:pt x="0" y="1539"/>
                  </a:lnTo>
                  <a:lnTo>
                    <a:pt x="36" y="1570"/>
                  </a:lnTo>
                  <a:lnTo>
                    <a:pt x="1209" y="29"/>
                  </a:lnTo>
                  <a:lnTo>
                    <a:pt x="1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7968103" y="2737499"/>
            <a:ext cx="1359283" cy="3017844"/>
            <a:chOff x="5708651" y="1341438"/>
            <a:chExt cx="1922463" cy="4935537"/>
          </a:xfrm>
          <a:solidFill>
            <a:schemeClr val="bg1"/>
          </a:solidFill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708651" y="1341438"/>
              <a:ext cx="1922463" cy="2489201"/>
            </a:xfrm>
            <a:custGeom>
              <a:avLst/>
              <a:gdLst>
                <a:gd name="T0" fmla="*/ 1173 w 1211"/>
                <a:gd name="T1" fmla="*/ 1568 h 1568"/>
                <a:gd name="T2" fmla="*/ 0 w 1211"/>
                <a:gd name="T3" fmla="*/ 29 h 1568"/>
                <a:gd name="T4" fmla="*/ 38 w 1211"/>
                <a:gd name="T5" fmla="*/ 0 h 1568"/>
                <a:gd name="T6" fmla="*/ 1211 w 1211"/>
                <a:gd name="T7" fmla="*/ 1539 h 1568"/>
                <a:gd name="T8" fmla="*/ 1173 w 1211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68">
                  <a:moveTo>
                    <a:pt x="1173" y="1568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1211" y="1539"/>
                  </a:lnTo>
                  <a:lnTo>
                    <a:pt x="1173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708651" y="3784600"/>
              <a:ext cx="1922463" cy="2492375"/>
            </a:xfrm>
            <a:custGeom>
              <a:avLst/>
              <a:gdLst>
                <a:gd name="T0" fmla="*/ 1173 w 1211"/>
                <a:gd name="T1" fmla="*/ 0 h 1570"/>
                <a:gd name="T2" fmla="*/ 0 w 1211"/>
                <a:gd name="T3" fmla="*/ 1539 h 1570"/>
                <a:gd name="T4" fmla="*/ 38 w 1211"/>
                <a:gd name="T5" fmla="*/ 1570 h 1570"/>
                <a:gd name="T6" fmla="*/ 1211 w 1211"/>
                <a:gd name="T7" fmla="*/ 29 h 1570"/>
                <a:gd name="T8" fmla="*/ 1173 w 121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70">
                  <a:moveTo>
                    <a:pt x="1173" y="0"/>
                  </a:moveTo>
                  <a:lnTo>
                    <a:pt x="0" y="1539"/>
                  </a:lnTo>
                  <a:lnTo>
                    <a:pt x="38" y="1570"/>
                  </a:lnTo>
                  <a:lnTo>
                    <a:pt x="1211" y="29"/>
                  </a:lnTo>
                  <a:lnTo>
                    <a:pt x="1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2921990" y="3986040"/>
            <a:ext cx="7770119" cy="55328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arallelogram 10"/>
          <p:cNvSpPr/>
          <p:nvPr/>
        </p:nvSpPr>
        <p:spPr>
          <a:xfrm flipV="1">
            <a:off x="6910718" y="2294133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1"/>
          <p:cNvSpPr/>
          <p:nvPr/>
        </p:nvSpPr>
        <p:spPr>
          <a:xfrm>
            <a:off x="6916133" y="5462476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2"/>
          <p:cNvSpPr/>
          <p:nvPr/>
        </p:nvSpPr>
        <p:spPr>
          <a:xfrm>
            <a:off x="4112488" y="5462476"/>
            <a:ext cx="1506098" cy="292868"/>
          </a:xfrm>
          <a:prstGeom prst="parallelogram">
            <a:avLst>
              <a:gd name="adj" fmla="val 704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3"/>
          <p:cNvSpPr/>
          <p:nvPr/>
        </p:nvSpPr>
        <p:spPr>
          <a:xfrm flipV="1">
            <a:off x="4250007" y="2297512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3"/>
          <p:cNvCxnSpPr/>
          <p:nvPr/>
        </p:nvCxnSpPr>
        <p:spPr>
          <a:xfrm flipH="1">
            <a:off x="3777733" y="295351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/>
          <p:cNvSpPr txBox="1"/>
          <p:nvPr/>
        </p:nvSpPr>
        <p:spPr>
          <a:xfrm>
            <a:off x="3868061" y="264262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4" name="Straight Arrow Connector 27"/>
          <p:cNvCxnSpPr/>
          <p:nvPr/>
        </p:nvCxnSpPr>
        <p:spPr>
          <a:xfrm flipH="1">
            <a:off x="4058863" y="3343468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8"/>
          <p:cNvSpPr txBox="1"/>
          <p:nvPr/>
        </p:nvSpPr>
        <p:spPr>
          <a:xfrm>
            <a:off x="4149191" y="3032576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7" name="Straight Arrow Connector 30"/>
          <p:cNvCxnSpPr/>
          <p:nvPr/>
        </p:nvCxnSpPr>
        <p:spPr>
          <a:xfrm flipH="1">
            <a:off x="4349058" y="374249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4439386" y="343160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9" name="Straight Arrow Connector 33"/>
          <p:cNvCxnSpPr/>
          <p:nvPr/>
        </p:nvCxnSpPr>
        <p:spPr>
          <a:xfrm flipH="1">
            <a:off x="6389802" y="2924894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4"/>
          <p:cNvSpPr txBox="1"/>
          <p:nvPr/>
        </p:nvSpPr>
        <p:spPr>
          <a:xfrm>
            <a:off x="6480130" y="2614002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1" name="Straight Arrow Connector 36"/>
          <p:cNvCxnSpPr/>
          <p:nvPr/>
        </p:nvCxnSpPr>
        <p:spPr>
          <a:xfrm flipH="1">
            <a:off x="6670932" y="3314847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7"/>
          <p:cNvSpPr txBox="1"/>
          <p:nvPr/>
        </p:nvSpPr>
        <p:spPr>
          <a:xfrm>
            <a:off x="6761260" y="3003955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3" name="Straight Arrow Connector 39"/>
          <p:cNvCxnSpPr/>
          <p:nvPr/>
        </p:nvCxnSpPr>
        <p:spPr>
          <a:xfrm flipH="1">
            <a:off x="6961127" y="371387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0"/>
          <p:cNvSpPr txBox="1"/>
          <p:nvPr/>
        </p:nvSpPr>
        <p:spPr>
          <a:xfrm>
            <a:off x="7051455" y="340298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5" name="Straight Arrow Connector 42"/>
          <p:cNvCxnSpPr/>
          <p:nvPr/>
        </p:nvCxnSpPr>
        <p:spPr>
          <a:xfrm flipH="1">
            <a:off x="3881101" y="4912726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/>
          <p:nvPr/>
        </p:nvSpPr>
        <p:spPr>
          <a:xfrm>
            <a:off x="3971429" y="4601834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7" name="Straight Arrow Connector 45"/>
          <p:cNvCxnSpPr/>
          <p:nvPr/>
        </p:nvCxnSpPr>
        <p:spPr>
          <a:xfrm flipH="1">
            <a:off x="4214049" y="4495506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6"/>
          <p:cNvSpPr txBox="1"/>
          <p:nvPr/>
        </p:nvSpPr>
        <p:spPr>
          <a:xfrm>
            <a:off x="4304377" y="4184614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9" name="Straight Arrow Connector 48"/>
          <p:cNvCxnSpPr/>
          <p:nvPr/>
        </p:nvCxnSpPr>
        <p:spPr>
          <a:xfrm flipH="1">
            <a:off x="6317252" y="5202920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"/>
          <p:cNvSpPr txBox="1"/>
          <p:nvPr/>
        </p:nvSpPr>
        <p:spPr>
          <a:xfrm>
            <a:off x="6407580" y="4892028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41" name="Straight Arrow Connector 51"/>
          <p:cNvCxnSpPr/>
          <p:nvPr/>
        </p:nvCxnSpPr>
        <p:spPr>
          <a:xfrm flipH="1">
            <a:off x="6625804" y="478771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2"/>
          <p:cNvSpPr txBox="1"/>
          <p:nvPr/>
        </p:nvSpPr>
        <p:spPr>
          <a:xfrm>
            <a:off x="6716132" y="447682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43" name="Straight Arrow Connector 54"/>
          <p:cNvCxnSpPr/>
          <p:nvPr/>
        </p:nvCxnSpPr>
        <p:spPr>
          <a:xfrm flipH="1">
            <a:off x="6934710" y="438619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5"/>
          <p:cNvSpPr txBox="1"/>
          <p:nvPr/>
        </p:nvSpPr>
        <p:spPr>
          <a:xfrm>
            <a:off x="7025038" y="407530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sp>
        <p:nvSpPr>
          <p:cNvPr id="45" name="Freeform 56"/>
          <p:cNvSpPr>
            <a:spLocks/>
          </p:cNvSpPr>
          <p:nvPr/>
        </p:nvSpPr>
        <p:spPr bwMode="auto">
          <a:xfrm>
            <a:off x="9366572" y="3974022"/>
            <a:ext cx="914132" cy="55328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10267676" y="3784871"/>
            <a:ext cx="1396590" cy="5236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58"/>
          <p:cNvSpPr txBox="1"/>
          <p:nvPr/>
        </p:nvSpPr>
        <p:spPr>
          <a:xfrm>
            <a:off x="10424797" y="389442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PROBLEM</a:t>
            </a:r>
          </a:p>
        </p:txBody>
      </p:sp>
      <p:sp>
        <p:nvSpPr>
          <p:cNvPr id="48" name="TextBox 61"/>
          <p:cNvSpPr txBox="1"/>
          <p:nvPr/>
        </p:nvSpPr>
        <p:spPr>
          <a:xfrm>
            <a:off x="4445752" y="231317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+mj-lt"/>
              </a:rPr>
              <a:t>料</a:t>
            </a:r>
            <a:endParaRPr lang="en-US" sz="1200" b="1" dirty="0">
              <a:latin typeface="+mj-lt"/>
            </a:endParaRPr>
          </a:p>
        </p:txBody>
      </p:sp>
      <p:sp>
        <p:nvSpPr>
          <p:cNvPr id="49" name="TextBox 62"/>
          <p:cNvSpPr txBox="1"/>
          <p:nvPr/>
        </p:nvSpPr>
        <p:spPr>
          <a:xfrm>
            <a:off x="7074075" y="231369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+mj-lt"/>
              </a:rPr>
              <a:t>機</a:t>
            </a:r>
            <a:endParaRPr lang="en-US" sz="1200" b="1" dirty="0">
              <a:latin typeface="+mj-lt"/>
            </a:endParaRPr>
          </a:p>
        </p:txBody>
      </p:sp>
      <p:sp>
        <p:nvSpPr>
          <p:cNvPr id="50" name="TextBox 63"/>
          <p:cNvSpPr txBox="1"/>
          <p:nvPr/>
        </p:nvSpPr>
        <p:spPr>
          <a:xfrm>
            <a:off x="7247785" y="54506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+mj-lt"/>
              </a:rPr>
              <a:t>人</a:t>
            </a:r>
            <a:endParaRPr lang="en-US" sz="1200" b="1" dirty="0">
              <a:latin typeface="+mj-lt"/>
            </a:endParaRPr>
          </a:p>
        </p:txBody>
      </p:sp>
      <p:sp>
        <p:nvSpPr>
          <p:cNvPr id="51" name="TextBox 64"/>
          <p:cNvSpPr txBox="1"/>
          <p:nvPr/>
        </p:nvSpPr>
        <p:spPr>
          <a:xfrm>
            <a:off x="4569363" y="545935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+mj-lt"/>
              </a:rPr>
              <a:t>法</a:t>
            </a:r>
            <a:endParaRPr lang="en-US" sz="1200" b="1" dirty="0">
              <a:latin typeface="+mj-lt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C665928A-36C5-D3A2-258B-5EFA0000A917}"/>
              </a:ext>
            </a:extLst>
          </p:cNvPr>
          <p:cNvSpPr txBox="1"/>
          <p:nvPr/>
        </p:nvSpPr>
        <p:spPr>
          <a:xfrm>
            <a:off x="257701" y="1062698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000" b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kumimoji="1" lang="zh-TW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因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FE2C57A-1391-99FA-8B6A-FE77BFED4AEA}"/>
              </a:ext>
            </a:extLst>
          </p:cNvPr>
          <p:cNvSpPr txBox="1"/>
          <p:nvPr/>
        </p:nvSpPr>
        <p:spPr>
          <a:xfrm>
            <a:off x="1579360" y="1071582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000" b="1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  <a:r>
              <a:rPr kumimoji="1" lang="zh-TW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果</a:t>
            </a:r>
          </a:p>
        </p:txBody>
      </p:sp>
      <p:sp>
        <p:nvSpPr>
          <p:cNvPr id="55" name="向右箭號 2">
            <a:extLst>
              <a:ext uri="{FF2B5EF4-FFF2-40B4-BE49-F238E27FC236}">
                <a16:creationId xmlns:a16="http://schemas.microsoft.com/office/drawing/2014/main" id="{D517A014-FFEA-9DFF-44E7-9A4F51FD9CBC}"/>
              </a:ext>
            </a:extLst>
          </p:cNvPr>
          <p:cNvSpPr/>
          <p:nvPr/>
        </p:nvSpPr>
        <p:spPr bwMode="auto">
          <a:xfrm>
            <a:off x="1213842" y="1306775"/>
            <a:ext cx="515877" cy="292364"/>
          </a:xfrm>
          <a:prstGeom prst="rightArrow">
            <a:avLst/>
          </a:prstGeom>
          <a:solidFill>
            <a:srgbClr val="618FFD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0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860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200417" y="707923"/>
            <a:ext cx="402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4.2</a:t>
            </a:r>
            <a:r>
              <a:rPr lang="zh-TW" altLang="en-US" sz="2000" b="1" dirty="0">
                <a:latin typeface="+mj-ea"/>
                <a:ea typeface="+mj-ea"/>
              </a:rPr>
              <a:t> 水平差異分析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逆推歸納法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625A5-29AE-91F1-3B87-4952B8DD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37453" r="14485" b="6250"/>
          <a:stretch>
            <a:fillRect/>
          </a:stretch>
        </p:blipFill>
        <p:spPr bwMode="auto">
          <a:xfrm>
            <a:off x="4230255" y="1396182"/>
            <a:ext cx="5994302" cy="36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678F9BA-9716-71BF-6E7B-48E9A72D3B05}"/>
              </a:ext>
            </a:extLst>
          </p:cNvPr>
          <p:cNvSpPr txBox="1"/>
          <p:nvPr/>
        </p:nvSpPr>
        <p:spPr>
          <a:xfrm>
            <a:off x="627678" y="2788955"/>
            <a:ext cx="103906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000" b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kumimoji="1" lang="zh-TW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因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3B7B732-5F9D-8D8C-5482-8B7D4510C368}"/>
              </a:ext>
            </a:extLst>
          </p:cNvPr>
          <p:cNvSpPr txBox="1"/>
          <p:nvPr/>
        </p:nvSpPr>
        <p:spPr>
          <a:xfrm>
            <a:off x="1967443" y="2822258"/>
            <a:ext cx="103906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000" b="1" dirty="0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  <a:r>
              <a:rPr kumimoji="1" lang="zh-TW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果</a:t>
            </a:r>
          </a:p>
        </p:txBody>
      </p:sp>
      <p:sp>
        <p:nvSpPr>
          <p:cNvPr id="44" name="向右箭號 15">
            <a:extLst>
              <a:ext uri="{FF2B5EF4-FFF2-40B4-BE49-F238E27FC236}">
                <a16:creationId xmlns:a16="http://schemas.microsoft.com/office/drawing/2014/main" id="{4B6E144B-3E8F-58F4-F3AB-B65E5F967340}"/>
              </a:ext>
            </a:extLst>
          </p:cNvPr>
          <p:cNvSpPr/>
          <p:nvPr/>
        </p:nvSpPr>
        <p:spPr bwMode="auto">
          <a:xfrm rot="10800000">
            <a:off x="1564153" y="3030018"/>
            <a:ext cx="515877" cy="292363"/>
          </a:xfrm>
          <a:prstGeom prst="rightArrow">
            <a:avLst/>
          </a:prstGeom>
          <a:solidFill>
            <a:srgbClr val="618FFD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1873"/>
      </p:ext>
    </p:extLst>
  </p:cSld>
  <p:clrMapOvr>
    <a:masterClrMapping/>
  </p:clrMapOvr>
</p:sld>
</file>

<file path=ppt/theme/theme1.xml><?xml version="1.0" encoding="utf-8"?>
<a:theme xmlns:a="http://schemas.openxmlformats.org/drawingml/2006/main" name="2_內頁_簡報公版">
  <a:themeElements>
    <a:clrScheme name="自訂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C4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win字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公版(16比9)_ESG.pptx" id="{7FEA1C22-C16B-460C-AB13-837A3ECACCA2}" vid="{0943A2DA-4999-4C3F-AEB9-EAB9E9B3FED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1122</Words>
  <Application>Microsoft Office PowerPoint</Application>
  <PresentationFormat>寬螢幕</PresentationFormat>
  <Paragraphs>395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Microsoft YaHei</vt:lpstr>
      <vt:lpstr>微軟正黑體</vt:lpstr>
      <vt:lpstr>新細明體</vt:lpstr>
      <vt:lpstr>標楷體</vt:lpstr>
      <vt:lpstr>Aptos</vt:lpstr>
      <vt:lpstr>Arial</vt:lpstr>
      <vt:lpstr>Arial Black</vt:lpstr>
      <vt:lpstr>Calibri</vt:lpstr>
      <vt:lpstr>Times New Roman</vt:lpstr>
      <vt:lpstr>Wingdings</vt:lpstr>
      <vt:lpstr>2_內頁_簡報公版</vt:lpstr>
      <vt:lpstr>202X TQM品質改善活動報告 題目:</vt:lpstr>
      <vt:lpstr>AGENDA</vt:lpstr>
      <vt:lpstr>|D0成員介紹 </vt:lpstr>
      <vt:lpstr>|D1主題選定</vt:lpstr>
      <vt:lpstr>|D2現況掌握與目標設定</vt:lpstr>
      <vt:lpstr>|D2現況掌握與目標設定</vt:lpstr>
      <vt:lpstr>|D3實施計畫與暫時措施 </vt:lpstr>
      <vt:lpstr>|D4要因分析</vt:lpstr>
      <vt:lpstr>|D4要因分析</vt:lpstr>
      <vt:lpstr>|D4要因分析-結論</vt:lpstr>
      <vt:lpstr>|D5對策實施</vt:lpstr>
      <vt:lpstr>|D6效果確認</vt:lpstr>
      <vt:lpstr>|D6效果確認</vt:lpstr>
      <vt:lpstr>|D7實施管制與標準化</vt:lpstr>
      <vt:lpstr>|D7實施管制與標準化</vt:lpstr>
      <vt:lpstr>|D8持續改善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HIWIN 8D格式</dc:title>
  <dc:creator>Cliff Wang</dc:creator>
  <cp:lastModifiedBy>Cliff Wang</cp:lastModifiedBy>
  <cp:revision>146</cp:revision>
  <dcterms:created xsi:type="dcterms:W3CDTF">2024-08-06T00:38:34Z</dcterms:created>
  <dcterms:modified xsi:type="dcterms:W3CDTF">2026-01-27T22:40:18Z</dcterms:modified>
</cp:coreProperties>
</file>